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8" r:id="rId3"/>
    <p:sldId id="259" r:id="rId4"/>
    <p:sldId id="261" r:id="rId5"/>
    <p:sldId id="271" r:id="rId6"/>
    <p:sldId id="272" r:id="rId7"/>
    <p:sldId id="273" r:id="rId8"/>
    <p:sldId id="264" r:id="rId9"/>
    <p:sldId id="274" r:id="rId10"/>
    <p:sldId id="275" r:id="rId11"/>
    <p:sldId id="267" r:id="rId12"/>
    <p:sldId id="26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7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g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3798" y="2000603"/>
            <a:ext cx="7559899" cy="1771297"/>
          </a:xfrm>
        </p:spPr>
        <p:txBody>
          <a:bodyPr>
            <a:normAutofit/>
          </a:bodyPr>
          <a:lstStyle/>
          <a:p>
            <a:pPr algn="ctr"/>
            <a:br>
              <a:rPr lang="pl-PL" altLang="pl-PL" b="1" dirty="0"/>
            </a:br>
            <a:r>
              <a:rPr lang="pl-PL" altLang="pl-PL" b="1" dirty="0"/>
              <a:t>SIEĆ HUMANISTÓW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9386" y="4043236"/>
            <a:ext cx="5782614" cy="1225654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b="1" i="1" dirty="0">
                <a:solidFill>
                  <a:schemeClr val="accent1">
                    <a:lumMod val="75000"/>
                  </a:schemeClr>
                </a:solidFill>
              </a:rPr>
              <a:t>Koordynator Sieci</a:t>
            </a:r>
          </a:p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Joanna Majchrzak-Broda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065173" y="533400"/>
            <a:ext cx="72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Poradnia Psychologiczno Pedagogiczna nr 2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Kraków, ul. Siewna 23d</a:t>
            </a:r>
            <a:br>
              <a:rPr lang="pl-PL" b="1">
                <a:solidFill>
                  <a:schemeClr val="accent1">
                    <a:lumMod val="75000"/>
                  </a:schemeClr>
                </a:solidFill>
              </a:rPr>
            </a:b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8" y="208224"/>
            <a:ext cx="171312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Opisujemy swoich uczniów.</a:t>
            </a:r>
          </a:p>
        </p:txBody>
      </p:sp>
      <p:pic>
        <p:nvPicPr>
          <p:cNvPr id="7" name="Symbol zastępczy zawartości 6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824633" y="1444625"/>
            <a:ext cx="2956322" cy="3941763"/>
          </a:xfrm>
        </p:spPr>
      </p:pic>
      <p:pic>
        <p:nvPicPr>
          <p:cNvPr id="8" name="Symbol zastępczy zawartości 7" descr="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9458" y="1444625"/>
            <a:ext cx="2956322" cy="39417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886" y="1481138"/>
            <a:ext cx="6356228" cy="45259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12" y="338078"/>
            <a:ext cx="8534400" cy="1507067"/>
          </a:xfrm>
        </p:spPr>
        <p:txBody>
          <a:bodyPr/>
          <a:lstStyle/>
          <a:p>
            <a:pPr algn="ctr"/>
            <a:r>
              <a:rPr lang="pl-PL" altLang="pl-PL" b="1" dirty="0"/>
              <a:t>TWORZYMY MATRYCĘ EISENHOWERA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4" y="203373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755" y="1836635"/>
            <a:ext cx="10211315" cy="3615267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l-PL" altLang="pl-PL" sz="2400" b="1" dirty="0"/>
              <a:t>Dlaczego to jest ta potrzeba?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sz="1000" b="1" dirty="0"/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sz="1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pl-PL" sz="2400" b="1" dirty="0"/>
              <a:t>Na co mam wpływ?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pl-PL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pl-PL" sz="2400" b="1" dirty="0"/>
              <a:t>Jakie podejmiemy działania?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pl-PL" sz="2400" b="1" dirty="0"/>
              <a:t>Jakie szkolenie?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097" y="237598"/>
            <a:ext cx="10326851" cy="1148532"/>
          </a:xfrm>
        </p:spPr>
        <p:txBody>
          <a:bodyPr>
            <a:normAutofit fontScale="90000"/>
          </a:bodyPr>
          <a:lstStyle/>
          <a:p>
            <a:r>
              <a:rPr lang="pl-PL" altLang="pl-PL" b="1" dirty="0"/>
              <a:t>WYŁONIENIE I ROZWIĄZANIE </a:t>
            </a:r>
            <a:br>
              <a:rPr lang="pl-PL" altLang="pl-PL" b="1" dirty="0"/>
            </a:br>
            <a:r>
              <a:rPr lang="pl-PL" altLang="pl-PL" b="1" dirty="0"/>
              <a:t>JEDNEGO PROBLEMU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25802" y="1422400"/>
            <a:ext cx="37992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KARTA SMART</a:t>
            </a:r>
          </a:p>
          <a:p>
            <a:pPr algn="ctr"/>
            <a:endParaRPr lang="pl-PL" b="1" dirty="0"/>
          </a:p>
          <a:p>
            <a:r>
              <a:rPr lang="pl-PL" dirty="0"/>
              <a:t>Cel powinien być:</a:t>
            </a:r>
          </a:p>
          <a:p>
            <a:endParaRPr lang="pl-PL" dirty="0"/>
          </a:p>
          <a:p>
            <a:pPr lvl="0"/>
            <a:r>
              <a:rPr lang="pl-PL" sz="2400" b="1" dirty="0" err="1"/>
              <a:t>S</a:t>
            </a:r>
            <a:r>
              <a:rPr lang="pl-PL" b="1" dirty="0" err="1"/>
              <a:t>pecyfic</a:t>
            </a:r>
            <a:r>
              <a:rPr lang="pl-PL" b="1" dirty="0"/>
              <a:t> and clear</a:t>
            </a:r>
            <a:r>
              <a:rPr lang="pl-PL" dirty="0"/>
              <a:t> – sprecyzowany, konkretny.</a:t>
            </a:r>
          </a:p>
          <a:p>
            <a:pPr lvl="0"/>
            <a:r>
              <a:rPr lang="pl-PL" sz="2400" b="1" dirty="0" err="1"/>
              <a:t>M</a:t>
            </a:r>
            <a:r>
              <a:rPr lang="pl-PL" b="1" dirty="0" err="1"/>
              <a:t>easurable</a:t>
            </a:r>
            <a:r>
              <a:rPr lang="pl-PL" b="1" dirty="0"/>
              <a:t> – </a:t>
            </a:r>
            <a:r>
              <a:rPr lang="pl-PL" dirty="0"/>
              <a:t>mierzalny, wymierny.</a:t>
            </a:r>
          </a:p>
          <a:p>
            <a:pPr lvl="0"/>
            <a:r>
              <a:rPr lang="pl-PL" sz="2400" b="1" dirty="0" err="1"/>
              <a:t>A</a:t>
            </a:r>
            <a:r>
              <a:rPr lang="pl-PL" b="1" dirty="0" err="1"/>
              <a:t>ttainable</a:t>
            </a:r>
            <a:r>
              <a:rPr lang="pl-PL" b="1" dirty="0"/>
              <a:t>, </a:t>
            </a:r>
            <a:r>
              <a:rPr lang="pl-PL" b="1" dirty="0" err="1"/>
              <a:t>Achievable</a:t>
            </a:r>
            <a:r>
              <a:rPr lang="pl-PL" b="1" dirty="0"/>
              <a:t> – </a:t>
            </a:r>
            <a:r>
              <a:rPr lang="pl-PL" dirty="0"/>
              <a:t>osiągalny.</a:t>
            </a:r>
          </a:p>
          <a:p>
            <a:pPr lvl="0"/>
            <a:r>
              <a:rPr lang="pl-PL" sz="2400" b="1" dirty="0" err="1"/>
              <a:t>R</a:t>
            </a:r>
            <a:r>
              <a:rPr lang="pl-PL" b="1" dirty="0" err="1"/>
              <a:t>elevant</a:t>
            </a:r>
            <a:r>
              <a:rPr lang="pl-PL" b="1" dirty="0"/>
              <a:t> – </a:t>
            </a:r>
            <a:r>
              <a:rPr lang="pl-PL" dirty="0"/>
              <a:t>zgodny ze mną, odpowiedni dla mnie, istotny.</a:t>
            </a:r>
          </a:p>
          <a:p>
            <a:pPr lvl="0"/>
            <a:r>
              <a:rPr lang="pl-PL" sz="2400" b="1" dirty="0"/>
              <a:t>T</a:t>
            </a:r>
            <a:r>
              <a:rPr lang="pl-PL" b="1" dirty="0"/>
              <a:t>ime </a:t>
            </a:r>
            <a:r>
              <a:rPr lang="pl-PL" b="1" dirty="0" err="1"/>
              <a:t>dimensioned</a:t>
            </a:r>
            <a:r>
              <a:rPr lang="pl-PL" b="1" dirty="0"/>
              <a:t> – </a:t>
            </a:r>
            <a:r>
              <a:rPr lang="pl-PL" dirty="0"/>
              <a:t>time </a:t>
            </a:r>
            <a:r>
              <a:rPr lang="pl-PL" dirty="0" err="1"/>
              <a:t>specyfic</a:t>
            </a:r>
            <a:r>
              <a:rPr lang="pl-PL" dirty="0"/>
              <a:t> – określony, osadzony w czasie.</a:t>
            </a:r>
          </a:p>
          <a:p>
            <a:pPr algn="ctr"/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9" y="237598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481138"/>
            <a:ext cx="5486400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Głosujemy – wybieramy temat wiodący.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Spotkanie sieci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14 maja 2018 r.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671" y="2362200"/>
            <a:ext cx="6390658" cy="36449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208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 poezji z wykorzystaniem prezentacji multimedialnej i zdjęć </a:t>
            </a:r>
            <a:br>
              <a:rPr lang="pl-PL" dirty="0"/>
            </a:br>
            <a:r>
              <a:rPr lang="pl-PL" dirty="0"/>
              <a:t>Wisława Szymborska </a:t>
            </a:r>
            <a:r>
              <a:rPr lang="pl-PL" i="1" dirty="0"/>
              <a:t>Schyłek wieku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 poezji metodą ekspercką</a:t>
            </a:r>
            <a:br>
              <a:rPr lang="pl-PL" dirty="0"/>
            </a:br>
            <a:r>
              <a:rPr lang="pl-PL" dirty="0"/>
              <a:t>Julian Tuwim </a:t>
            </a:r>
            <a:r>
              <a:rPr lang="pl-PL" i="1" dirty="0"/>
              <a:t>Czereśnie</a:t>
            </a:r>
          </a:p>
        </p:txBody>
      </p:sp>
      <p:pic>
        <p:nvPicPr>
          <p:cNvPr id="4" name="Symbol zastępczy zawartości 3" descr="C:\Users\user\Desktop\Sieć_2018\Spotkanie_maj\czereśnie_notatk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81138"/>
            <a:ext cx="3530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 poezji metodą myślących kapeluszy</a:t>
            </a:r>
            <a:br>
              <a:rPr lang="pl-PL" dirty="0"/>
            </a:br>
            <a:r>
              <a:rPr lang="pl-PL" dirty="0"/>
              <a:t>Stanisław Barańczak </a:t>
            </a:r>
            <a:br>
              <a:rPr lang="pl-PL" dirty="0"/>
            </a:br>
            <a:r>
              <a:rPr lang="pl-PL" i="1" dirty="0"/>
              <a:t>NN próbuje sobie przypomnieć słowa modlitwy</a:t>
            </a:r>
          </a:p>
        </p:txBody>
      </p:sp>
      <p:pic>
        <p:nvPicPr>
          <p:cNvPr id="4" name="Symbol zastępczy zawartości 3" descr="C:\Users\user\Desktop\Sieć_2018\Spotkanie_maj\Kapelusz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121" y="1874838"/>
            <a:ext cx="46409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446" y="1481138"/>
            <a:ext cx="6033107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55762"/>
          </a:xfrm>
        </p:spPr>
        <p:txBody>
          <a:bodyPr>
            <a:normAutofit/>
          </a:bodyPr>
          <a:lstStyle/>
          <a:p>
            <a:r>
              <a:rPr lang="pl-PL" sz="2800" dirty="0"/>
              <a:t>Opracowujemy zadania do lektur (</a:t>
            </a:r>
            <a:r>
              <a:rPr lang="pl-PL" sz="2800" i="1" dirty="0"/>
              <a:t>Pan Tadeusz, Quo </a:t>
            </a:r>
            <a:r>
              <a:rPr lang="pl-PL" sz="2800" i="1" dirty="0" err="1"/>
              <a:t>vadis</a:t>
            </a:r>
            <a:r>
              <a:rPr lang="pl-PL" sz="2800" dirty="0"/>
              <a:t>)                      z wykorzystaniem metody eksperckiej i metody myślących kapeluszy.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Opracowujemy zadania do lektur (</a:t>
            </a:r>
            <a:r>
              <a:rPr lang="pl-PL" sz="2800" i="1" dirty="0"/>
              <a:t>Pan Tadeusz, Quo </a:t>
            </a:r>
            <a:r>
              <a:rPr lang="pl-PL" sz="2800" i="1" dirty="0" err="1"/>
              <a:t>vadis</a:t>
            </a:r>
            <a:r>
              <a:rPr lang="pl-PL" sz="2800" dirty="0"/>
              <a:t>)                      z wykorzystaniem metody eksperckiej i metody myślących kapeluszy.</a:t>
            </a:r>
          </a:p>
        </p:txBody>
      </p:sp>
      <p:pic>
        <p:nvPicPr>
          <p:cNvPr id="8" name="Symbol zastępczy zawartości 7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824633" y="1444625"/>
            <a:ext cx="2956322" cy="3941763"/>
          </a:xfrm>
        </p:spPr>
      </p:pic>
      <p:pic>
        <p:nvPicPr>
          <p:cNvPr id="9" name="Symbol zastępczy zawartości 8" descr="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9458" y="1444625"/>
            <a:ext cx="2956322" cy="39417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96981" y="775950"/>
            <a:ext cx="9234152" cy="51549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3600" b="1" dirty="0"/>
              <a:t>Sieci </a:t>
            </a:r>
            <a:r>
              <a:rPr lang="pl-PL" sz="3600" b="1" dirty="0" err="1"/>
              <a:t>współdoskonalenia</a:t>
            </a:r>
            <a:r>
              <a:rPr lang="pl-PL" sz="3600" b="1" dirty="0"/>
              <a:t> nauczycieli,</a:t>
            </a:r>
            <a:br>
              <a:rPr lang="pl-PL" sz="3600" b="1" dirty="0"/>
            </a:br>
            <a:br>
              <a:rPr lang="pl-PL" sz="3600" b="1" dirty="0"/>
            </a:br>
            <a:r>
              <a:rPr lang="pl-PL" sz="3600" b="1" dirty="0"/>
              <a:t> współpracy i samokształcenia.</a:t>
            </a:r>
            <a:br>
              <a:rPr lang="pl-PL" sz="3600" b="1" dirty="0"/>
            </a:br>
            <a:br>
              <a:rPr lang="pl-PL" sz="3600" b="1" dirty="0"/>
            </a:br>
            <a:endParaRPr lang="pl-PL" sz="3600" b="1" dirty="0"/>
          </a:p>
          <a:p>
            <a:pPr>
              <a:buNone/>
            </a:pPr>
            <a:endParaRPr lang="pl-PL" sz="3600" b="1" dirty="0"/>
          </a:p>
          <a:p>
            <a:pPr>
              <a:buNone/>
            </a:pPr>
            <a:r>
              <a:rPr lang="pl-PL" altLang="pl-PL" sz="4400" b="1" i="1" dirty="0"/>
              <a:t>„</a:t>
            </a:r>
            <a:r>
              <a:rPr lang="pl-PL" altLang="pl-PL" sz="3600" b="1" i="1" dirty="0"/>
              <a:t>Sieć to statek, na którym nie ma pasażerów, wszyscy jesteśmy jego załogą”      </a:t>
            </a:r>
          </a:p>
          <a:p>
            <a:pPr>
              <a:buNone/>
              <a:defRPr/>
            </a:pPr>
            <a:r>
              <a:rPr lang="pl-PL" altLang="pl-PL" sz="3600" b="1" i="1" dirty="0"/>
              <a:t>                            Marshall McLuhan</a:t>
            </a:r>
          </a:p>
          <a:p>
            <a:endParaRPr lang="pl-PL" sz="36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9" y="227264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21 maja i 5 czerwca </a:t>
            </a:r>
            <a:br>
              <a:rPr lang="pl-PL" dirty="0"/>
            </a:br>
            <a:r>
              <a:rPr lang="pl-PL" dirty="0"/>
              <a:t>szkolenie eksperckie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Dysk Google – praca w chmurze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Tematyka zajęć </a:t>
            </a:r>
          </a:p>
          <a:p>
            <a:r>
              <a:rPr lang="pl-PL" dirty="0"/>
              <a:t>Udostępnianie i praca zespołowa.</a:t>
            </a:r>
          </a:p>
          <a:p>
            <a:r>
              <a:rPr lang="pl-PL" dirty="0"/>
              <a:t>Rysunek Google.</a:t>
            </a:r>
          </a:p>
          <a:p>
            <a:r>
              <a:rPr lang="pl-PL" dirty="0"/>
              <a:t>Tworzenie dokumentów tekstowych.</a:t>
            </a:r>
          </a:p>
          <a:p>
            <a:r>
              <a:rPr lang="pl-PL" dirty="0"/>
              <a:t>Konwersja dokumentów.</a:t>
            </a:r>
          </a:p>
          <a:p>
            <a:r>
              <a:rPr lang="pl-PL" dirty="0"/>
              <a:t>Korzystanie z ustawień zaawansowanych.</a:t>
            </a:r>
          </a:p>
          <a:p>
            <a:r>
              <a:rPr lang="pl-PL" dirty="0"/>
              <a:t>Formularze.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Dysk Google – praca w chmurze</a:t>
            </a:r>
            <a:br>
              <a:rPr lang="pl-PL" sz="4400" dirty="0"/>
            </a:br>
            <a:r>
              <a:rPr lang="pl-PL" sz="4400" dirty="0"/>
              <a:t>prowadząca – p. Marianna </a:t>
            </a:r>
            <a:r>
              <a:rPr lang="pl-PL" sz="4400" dirty="0" err="1"/>
              <a:t>Jarguz-Cholewa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24 września</a:t>
            </a:r>
            <a:br>
              <a:rPr lang="pl-PL" dirty="0"/>
            </a:br>
            <a:r>
              <a:rPr lang="pl-PL" dirty="0"/>
              <a:t>szkolenie eksperckie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Egzamin ósmoklasisty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6908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Tematyka zajęć </a:t>
            </a:r>
          </a:p>
          <a:p>
            <a:pPr>
              <a:buNone/>
            </a:pPr>
            <a:endParaRPr lang="pl-PL" b="1" dirty="0"/>
          </a:p>
          <a:p>
            <a:pPr lvl="0"/>
            <a:r>
              <a:rPr lang="pl-PL" dirty="0"/>
              <a:t>Przedstawienie oferty OKE w sprawie szkoleń dla kandydatów na egzaminatorów.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dirty="0"/>
              <a:t>Znaczenie funkcji diagnostycznej egzaminu z języka polskiego - prezentacja.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dirty="0"/>
              <a:t>Podstawa programowa jako punkt wyjścia do oceniania wewnątrzszkolnego i zewnętrznego.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dirty="0"/>
              <a:t>Schemat arkusza egzaminacyjnego.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dirty="0"/>
              <a:t>Ćwiczenia praktyczne – analiza arkusza w zakresie rozpoznawania różnych typów zadań.</a:t>
            </a:r>
          </a:p>
          <a:p>
            <a:pPr>
              <a:buNone/>
            </a:pPr>
            <a:endParaRPr lang="pl-PL" dirty="0"/>
          </a:p>
          <a:p>
            <a:pPr lvl="0"/>
            <a:r>
              <a:rPr lang="pl-PL" dirty="0"/>
              <a:t>Kryteria oceny zadania rozszerzonej odpowiedzi – szczegółowe omówienie.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Egzamin ósmoklasisty</a:t>
            </a:r>
            <a:br>
              <a:rPr lang="pl-PL" sz="4400" dirty="0"/>
            </a:br>
            <a:r>
              <a:rPr lang="pl-PL" sz="4400" dirty="0"/>
              <a:t>prowadząca – p. Maria </a:t>
            </a:r>
            <a:r>
              <a:rPr lang="pl-PL" sz="4400" dirty="0" err="1"/>
              <a:t>Michlowicz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Szkolenie – Egzamin </a:t>
            </a:r>
            <a:r>
              <a:rPr lang="pl-PL" dirty="0" err="1"/>
              <a:t>osmoklasisty</a:t>
            </a:r>
            <a:endParaRPr lang="pl-PL" dirty="0"/>
          </a:p>
        </p:txBody>
      </p:sp>
      <p:pic>
        <p:nvPicPr>
          <p:cNvPr id="9" name="Symbol zastępczy zawartości 8" descr="osoby_1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0019" y="1457325"/>
            <a:ext cx="3714750" cy="3941763"/>
          </a:xfrm>
        </p:spPr>
      </p:pic>
      <p:pic>
        <p:nvPicPr>
          <p:cNvPr id="10" name="Symbol zastępczy zawartości 9" descr="osoby_2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76890" y="1444625"/>
            <a:ext cx="3821458" cy="39417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Analizujemy arkusz egzaminacyjny</a:t>
            </a:r>
          </a:p>
        </p:txBody>
      </p:sp>
      <p:pic>
        <p:nvPicPr>
          <p:cNvPr id="7" name="Symbol zastępczy zawartości 6" descr="osoby_3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81718" y="1444625"/>
            <a:ext cx="3842152" cy="3941763"/>
          </a:xfrm>
        </p:spPr>
      </p:pic>
      <p:pic>
        <p:nvPicPr>
          <p:cNvPr id="8" name="Symbol zastępczy zawartości 7" descr="materiały_4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166440">
            <a:off x="6925284" y="1749425"/>
            <a:ext cx="3518268" cy="39417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Analizujemy różne typy zadań</a:t>
            </a:r>
          </a:p>
        </p:txBody>
      </p:sp>
      <p:pic>
        <p:nvPicPr>
          <p:cNvPr id="7" name="Symbol zastępczy zawartości 6" descr="materiały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83523" y="1355725"/>
            <a:ext cx="2876342" cy="3941763"/>
          </a:xfrm>
        </p:spPr>
      </p:pic>
      <p:pic>
        <p:nvPicPr>
          <p:cNvPr id="8" name="Symbol zastępczy zawartości 7" descr="materiały_3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93429" y="1330325"/>
            <a:ext cx="2836179" cy="3941763"/>
          </a:xfrm>
        </p:spPr>
      </p:pic>
      <p:pic>
        <p:nvPicPr>
          <p:cNvPr id="1026" name="Picture 2" descr="C:\Users\user\Desktop\Sieć_2018\Zdjęcia\szkolenie_wrzesień\materiały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976" y="1600201"/>
            <a:ext cx="3375072" cy="313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15 października, 29 października</a:t>
            </a:r>
            <a:br>
              <a:rPr lang="pl-PL" dirty="0"/>
            </a:br>
            <a:r>
              <a:rPr lang="pl-PL" dirty="0"/>
              <a:t>szkolenie eksperckie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sz="3600" b="1" i="1" dirty="0"/>
              <a:t>Indywidualizowanie procesu nauczania sposobem motywowania uczniów do efektywnej pracy</a:t>
            </a:r>
            <a:endParaRPr lang="pl-PL" sz="36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733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Tematyka zajęć  - część I</a:t>
            </a:r>
          </a:p>
          <a:p>
            <a:pPr lvl="0"/>
            <a:r>
              <a:rPr lang="pl-PL" dirty="0"/>
              <a:t>Ankieta: Indywidualizacja – rozpoznanie wstępne.</a:t>
            </a:r>
          </a:p>
          <a:p>
            <a:pPr lvl="0"/>
            <a:r>
              <a:rPr lang="pl-PL" dirty="0"/>
              <a:t>Praca w grupach – skojarzenia z pojęciem indywidualizacja, wskazanie obszarów podlegających indywidualizacji.</a:t>
            </a:r>
          </a:p>
          <a:p>
            <a:pPr lvl="0"/>
            <a:r>
              <a:rPr lang="pl-PL" dirty="0"/>
              <a:t>Dyskusja: Jak indywidualizm nauczyciela wpływa na indywidualizację nauczania?</a:t>
            </a:r>
          </a:p>
          <a:p>
            <a:pPr lvl="0"/>
            <a:r>
              <a:rPr lang="pl-PL" dirty="0"/>
              <a:t>Zaprezentowanie filmu: Jak skutecznie reformować szkołę? </a:t>
            </a:r>
          </a:p>
          <a:p>
            <a:pPr lvl="0"/>
            <a:r>
              <a:rPr lang="pl-PL" dirty="0"/>
              <a:t>Praktyczne rozwiązania metodyczne.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81262"/>
          </a:xfrm>
        </p:spPr>
        <p:txBody>
          <a:bodyPr>
            <a:normAutofit/>
          </a:bodyPr>
          <a:lstStyle/>
          <a:p>
            <a:r>
              <a:rPr lang="pl-PL" sz="3200" i="1" dirty="0"/>
              <a:t>Indywidualizowanie procesu nauczania sposobem motywowania uczniów do efektywnej pracy</a:t>
            </a:r>
            <a:br>
              <a:rPr lang="pl-PL" sz="4400" dirty="0"/>
            </a:br>
            <a:r>
              <a:rPr lang="pl-PL" sz="3600" dirty="0"/>
              <a:t>prowadząca – dr Agnieszka Kania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73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Tematyka zajęć  - część II</a:t>
            </a:r>
          </a:p>
          <a:p>
            <a:pPr lvl="0"/>
            <a:r>
              <a:rPr lang="pl-PL" dirty="0"/>
              <a:t>Podsumowanie ankiety z poprzednich zajęć. Wnioski z wcześniejszego szkolenia.</a:t>
            </a:r>
          </a:p>
          <a:p>
            <a:pPr lvl="0"/>
            <a:r>
              <a:rPr lang="pl-PL" dirty="0"/>
              <a:t>Burza mózgów – jak nadać indywidualny rys obowiązującej podstawie programowej.</a:t>
            </a:r>
          </a:p>
          <a:p>
            <a:pPr lvl="0"/>
            <a:r>
              <a:rPr lang="pl-PL" dirty="0"/>
              <a:t>Praktyczne rozwiązania metodyczne (region/mała ojczyzna, dziennikarstwo/media, piękne mówienie/ retoryka/ wystąpienia publiczne, poezja/</a:t>
            </a:r>
            <a:r>
              <a:rPr lang="pl-PL" dirty="0" err="1"/>
              <a:t>e-multipoetry</a:t>
            </a:r>
            <a:r>
              <a:rPr lang="pl-PL" dirty="0"/>
              <a:t> ).</a:t>
            </a:r>
          </a:p>
          <a:p>
            <a:pPr lvl="0"/>
            <a:r>
              <a:rPr lang="pl-PL" dirty="0"/>
              <a:t>Diagnoza typów uczniów.</a:t>
            </a:r>
          </a:p>
          <a:p>
            <a:pPr lvl="0"/>
            <a:r>
              <a:rPr lang="pl-PL" dirty="0"/>
              <a:t>Wskazanie ciekawych stron WWW (ORE – praca z uczniem zdolnym, PWN – biuletyn, praca z uczniem o specjalnych potrzebach edukacyjnych).</a:t>
            </a:r>
          </a:p>
          <a:p>
            <a:pPr lvl="0"/>
            <a:r>
              <a:rPr lang="pl-PL" dirty="0"/>
              <a:t>Propozycja metodyczna – tekst przedstawienia, słuchowisko „Podwórkowy happening”.</a:t>
            </a:r>
          </a:p>
          <a:p>
            <a:pPr lvl="0"/>
            <a:r>
              <a:rPr lang="pl-PL" dirty="0"/>
              <a:t>Zaprezentowanie filmu: Jak uczyć się poprzez informację zwrotną.</a:t>
            </a:r>
          </a:p>
          <a:p>
            <a:pPr lvl="0"/>
            <a:r>
              <a:rPr lang="pl-PL" dirty="0"/>
              <a:t>Analiza różnorodnych propozycji metodycznych.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81262"/>
          </a:xfrm>
        </p:spPr>
        <p:txBody>
          <a:bodyPr>
            <a:normAutofit/>
          </a:bodyPr>
          <a:lstStyle/>
          <a:p>
            <a:r>
              <a:rPr lang="pl-PL" sz="3200" i="1" dirty="0"/>
              <a:t>Indywidualizowanie procesu nauczania sposobem motywowania uczniów do efektywnej pracy</a:t>
            </a:r>
            <a:br>
              <a:rPr lang="pl-PL" sz="4400" dirty="0"/>
            </a:br>
            <a:r>
              <a:rPr lang="pl-PL" sz="3600" dirty="0"/>
              <a:t>prowadząca – dr Agnieszka Kania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2544" y="2311041"/>
            <a:ext cx="9258278" cy="3734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ogólne: </a:t>
            </a:r>
          </a:p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dzielenie się wiedzą i umiejętnościami, </a:t>
            </a:r>
          </a:p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nabywanie nowych umiejętności i wiedzy, </a:t>
            </a:r>
          </a:p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wspólne wykonywanie zadań, </a:t>
            </a:r>
          </a:p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zespołowe poszukiwanie sposobów radzenia sobie z problemami, </a:t>
            </a:r>
          </a:p>
          <a:p>
            <a:pPr>
              <a:buNone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nawiązanie kontaktów i podjęcie współpracy. </a:t>
            </a:r>
          </a:p>
          <a:p>
            <a:pPr>
              <a:buNone/>
            </a:pPr>
            <a:endParaRPr lang="pl-PL" dirty="0"/>
          </a:p>
          <a:p>
            <a:pPr algn="r">
              <a:buNone/>
            </a:pPr>
            <a:r>
              <a:rPr lang="pl-PL" altLang="pl-PL" sz="2400" b="1" dirty="0">
                <a:solidFill>
                  <a:srgbClr val="002060"/>
                </a:solidFill>
                <a:latin typeface="Lucida Sans Unicode" pitchFamily="34" charset="0"/>
                <a:cs typeface="Arial" charset="0"/>
              </a:rPr>
              <a:t>Jeśli chcesz coś otrzymać w sieci, musisz </a:t>
            </a:r>
            <a:br>
              <a:rPr lang="pl-PL" altLang="pl-PL" sz="2400" b="1" dirty="0">
                <a:solidFill>
                  <a:srgbClr val="002060"/>
                </a:solidFill>
                <a:latin typeface="Lucida Sans Unicode" pitchFamily="34" charset="0"/>
                <a:cs typeface="Arial" charset="0"/>
              </a:rPr>
            </a:br>
            <a:r>
              <a:rPr lang="pl-PL" altLang="pl-PL" sz="2400" b="1" dirty="0">
                <a:solidFill>
                  <a:srgbClr val="002060"/>
                </a:solidFill>
                <a:latin typeface="Lucida Sans Unicode" pitchFamily="34" charset="0"/>
                <a:cs typeface="Arial" charset="0"/>
              </a:rPr>
              <a:t>coś do tej sieci dać od siebie…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9822" y="803974"/>
            <a:ext cx="9567371" cy="1507067"/>
          </a:xfrm>
        </p:spPr>
        <p:txBody>
          <a:bodyPr>
            <a:normAutofit/>
          </a:bodyPr>
          <a:lstStyle/>
          <a:p>
            <a:r>
              <a:rPr lang="pl-PL" b="1" dirty="0"/>
              <a:t>Sieci współpracy i samokształcenia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3" y="124233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39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Aktywnie pracujemy – „odczarowujemy” indywidualizację nauczania</a:t>
            </a:r>
          </a:p>
        </p:txBody>
      </p:sp>
      <p:pic>
        <p:nvPicPr>
          <p:cNvPr id="9" name="Symbol zastępczy zawartości 8" descr="osoby_1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90700" y="1457325"/>
            <a:ext cx="2444761" cy="3941763"/>
          </a:xfrm>
        </p:spPr>
      </p:pic>
      <p:pic>
        <p:nvPicPr>
          <p:cNvPr id="10" name="Symbol zastępczy zawartości 9" descr="osoby_2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32700" y="1444625"/>
            <a:ext cx="2212986" cy="39417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Bierzemy udział w dyskusji na temat indywidualizacji nauczania</a:t>
            </a:r>
          </a:p>
        </p:txBody>
      </p:sp>
      <p:pic>
        <p:nvPicPr>
          <p:cNvPr id="9" name="Symbol zastępczy zawartości 8" descr="osoby_1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7100" y="1520825"/>
            <a:ext cx="2040747" cy="3941763"/>
          </a:xfrm>
        </p:spPr>
      </p:pic>
      <p:pic>
        <p:nvPicPr>
          <p:cNvPr id="10" name="Symbol zastępczy zawartości 9" descr="osoby_2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101926" y="1457325"/>
            <a:ext cx="1916134" cy="3941763"/>
          </a:xfrm>
        </p:spPr>
      </p:pic>
      <p:pic>
        <p:nvPicPr>
          <p:cNvPr id="1026" name="Picture 2" descr="C:\Users\user\Desktop\Sieć_2018\Zdjęcia\szkolenia_październik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701" y="1371601"/>
            <a:ext cx="2717800" cy="50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Spotkanie sieci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19 listopada 2018 r.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/>
              <a:t>Indywidualizacja procesu nauczania – </a:t>
            </a:r>
          </a:p>
          <a:p>
            <a:r>
              <a:rPr lang="pl-PL" b="1" i="1" dirty="0"/>
              <a:t>bank dobrych pomysłów.</a:t>
            </a:r>
            <a:r>
              <a:rPr lang="pl-PL" i="1" dirty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Dzielimy się swoimi pomysłami!</a:t>
            </a:r>
          </a:p>
        </p:txBody>
      </p:sp>
      <p:pic>
        <p:nvPicPr>
          <p:cNvPr id="9" name="Symbol zastępczy zawartości 8" descr="osoby_1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55013" y="1457325"/>
            <a:ext cx="1916134" cy="3941763"/>
          </a:xfrm>
        </p:spPr>
      </p:pic>
      <p:pic>
        <p:nvPicPr>
          <p:cNvPr id="10" name="Symbol zastępczy zawartości 9" descr="osoby_2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1126" y="1444625"/>
            <a:ext cx="1916134" cy="3941763"/>
          </a:xfrm>
        </p:spPr>
      </p:pic>
      <p:pic>
        <p:nvPicPr>
          <p:cNvPr id="5" name="Obraz 4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431834"/>
            <a:ext cx="1955800" cy="40233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260600"/>
            <a:ext cx="10972800" cy="391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r>
              <a:rPr lang="pl-PL" dirty="0"/>
              <a:t>O reklamie i funkcji przymiotników – działania w oparciu o lekturę </a:t>
            </a:r>
            <a:r>
              <a:rPr lang="pl-PL" i="1" dirty="0"/>
              <a:t>Charlie i fabryka czekolady</a:t>
            </a:r>
            <a:r>
              <a:rPr lang="pl-PL" dirty="0"/>
              <a:t>.</a:t>
            </a:r>
          </a:p>
          <a:p>
            <a:r>
              <a:rPr lang="pl-PL" dirty="0"/>
              <a:t>Gra klasowa na podstawie lektury </a:t>
            </a:r>
            <a:r>
              <a:rPr lang="pl-PL" i="1" dirty="0"/>
              <a:t>Chłopcy z Placu Broni</a:t>
            </a:r>
            <a:r>
              <a:rPr lang="pl-PL" dirty="0"/>
              <a:t>.</a:t>
            </a:r>
          </a:p>
          <a:p>
            <a:r>
              <a:rPr lang="pl-PL" dirty="0"/>
              <a:t>Scenariusz uroczystości z okazji Dnia Języka Ojczystego - projekt zatytułowany </a:t>
            </a:r>
            <a:r>
              <a:rPr lang="pl-PL" i="1" dirty="0"/>
              <a:t>Czy warto być erudytą</a:t>
            </a:r>
            <a:r>
              <a:rPr lang="pl-PL" dirty="0"/>
              <a:t>? </a:t>
            </a:r>
          </a:p>
          <a:p>
            <a:r>
              <a:rPr lang="pl-PL" dirty="0"/>
              <a:t> </a:t>
            </a:r>
            <a:r>
              <a:rPr lang="pl-PL" i="1" dirty="0"/>
              <a:t>Opowieści z </a:t>
            </a:r>
            <a:r>
              <a:rPr lang="pl-PL" i="1" dirty="0" err="1"/>
              <a:t>Narnii</a:t>
            </a:r>
            <a:r>
              <a:rPr lang="pl-PL" dirty="0"/>
              <a:t> – scenariusz lekcji w klasie IV.</a:t>
            </a:r>
          </a:p>
          <a:p>
            <a:r>
              <a:rPr lang="pl-PL" dirty="0"/>
              <a:t>Pomysły na </a:t>
            </a:r>
            <a:r>
              <a:rPr lang="pl-PL" dirty="0" err="1"/>
              <a:t>lapbooki</a:t>
            </a:r>
            <a:r>
              <a:rPr lang="pl-PL" dirty="0"/>
              <a:t> do lektury </a:t>
            </a:r>
            <a:r>
              <a:rPr lang="pl-PL" i="1" dirty="0"/>
              <a:t>Felix, Net i </a:t>
            </a:r>
            <a:r>
              <a:rPr lang="pl-PL" i="1" dirty="0" err="1"/>
              <a:t>Nika</a:t>
            </a:r>
            <a:r>
              <a:rPr lang="pl-PL" dirty="0"/>
              <a:t>.</a:t>
            </a:r>
          </a:p>
          <a:p>
            <a:r>
              <a:rPr lang="pl-PL" dirty="0"/>
              <a:t>Scenariusz lekcji – Bitwa intelektualna na Placu Broni.</a:t>
            </a:r>
          </a:p>
          <a:p>
            <a:r>
              <a:rPr lang="pl-PL" dirty="0"/>
              <a:t>Uczniowie w roli twórców radia.</a:t>
            </a:r>
          </a:p>
          <a:p>
            <a:r>
              <a:rPr lang="pl-PL" dirty="0"/>
              <a:t>Gra historyczna z zastosowaniem metody </a:t>
            </a:r>
            <a:r>
              <a:rPr lang="pl-PL" dirty="0" err="1"/>
              <a:t>escape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.</a:t>
            </a:r>
          </a:p>
          <a:p>
            <a:r>
              <a:rPr lang="pl-PL" dirty="0"/>
              <a:t>Pomysł na lekcję o poezji patriotycznej.</a:t>
            </a:r>
          </a:p>
          <a:p>
            <a:r>
              <a:rPr lang="pl-PL" i="1" dirty="0"/>
              <a:t>Wyspiański, twórcy wszechstronny</a:t>
            </a:r>
            <a:r>
              <a:rPr lang="pl-PL" dirty="0"/>
              <a:t> – scenariusz lekcji.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85962"/>
          </a:xfrm>
        </p:spPr>
        <p:txBody>
          <a:bodyPr>
            <a:normAutofit/>
          </a:bodyPr>
          <a:lstStyle/>
          <a:p>
            <a:r>
              <a:rPr lang="pl-PL" sz="3200" dirty="0"/>
              <a:t>Nauczyciele zaprezentowali innowacyjne formy pracy z wykorzystaniem indywidualizacji i metod aktywizujących.</a:t>
            </a:r>
            <a:endParaRPr lang="pl-PL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Spotkanie sieci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4 grudnia 2018 r.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/>
              <a:t>Ewaluacja pracy sieci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260600"/>
            <a:ext cx="10972800" cy="391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Co było pozytywne w pracy sieci, co jest warte dalszego rozwoju?</a:t>
            </a:r>
          </a:p>
          <a:p>
            <a:r>
              <a:rPr lang="pl-PL" dirty="0"/>
              <a:t> wymiana doświadczeń, pomysłów,</a:t>
            </a:r>
          </a:p>
          <a:p>
            <a:r>
              <a:rPr lang="pl-PL" dirty="0"/>
              <a:t> możliwość dyskusji, wyrażania własnego zdania,</a:t>
            </a:r>
          </a:p>
          <a:p>
            <a:r>
              <a:rPr lang="pl-PL" dirty="0"/>
              <a:t> korzystanie z pomysłów innych nauczycieli,</a:t>
            </a:r>
          </a:p>
          <a:p>
            <a:r>
              <a:rPr lang="pl-PL" dirty="0"/>
              <a:t> zajęcia z ekspertem,</a:t>
            </a:r>
          </a:p>
          <a:p>
            <a:r>
              <a:rPr lang="pl-PL" dirty="0"/>
              <a:t> okazywane wsparcie,</a:t>
            </a:r>
          </a:p>
          <a:p>
            <a:r>
              <a:rPr lang="pl-PL" dirty="0"/>
              <a:t> miła atmosfera,</a:t>
            </a:r>
          </a:p>
          <a:p>
            <a:r>
              <a:rPr lang="pl-PL" dirty="0"/>
              <a:t> profesjonalizm prowadzącej i eksperta.</a:t>
            </a:r>
            <a:endParaRPr lang="pl-PL" b="1" dirty="0"/>
          </a:p>
          <a:p>
            <a:pPr>
              <a:buNone/>
            </a:pP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85962"/>
          </a:xfrm>
        </p:spPr>
        <p:txBody>
          <a:bodyPr>
            <a:normAutofit/>
          </a:bodyPr>
          <a:lstStyle/>
          <a:p>
            <a:r>
              <a:rPr lang="pl-PL" sz="3200" dirty="0"/>
              <a:t>Nauczyciele ocenili działalność sieci humanistów.</a:t>
            </a:r>
            <a:endParaRPr lang="pl-PL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260600"/>
            <a:ext cx="10972800" cy="391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Jakie rozwiązania/ pomysły z pracy sieci wdrażasz teraz w swojej pracy?</a:t>
            </a:r>
          </a:p>
          <a:p>
            <a:r>
              <a:rPr lang="pl-PL" dirty="0"/>
              <a:t>ciekawe rozwiązania w pracy z lekturą (karty pracy, wykorzystanie kontekstów),</a:t>
            </a:r>
          </a:p>
          <a:p>
            <a:r>
              <a:rPr lang="pl-PL" dirty="0"/>
              <a:t>wykorzystywanie ćwiczeń </a:t>
            </a:r>
            <a:r>
              <a:rPr lang="pl-PL" dirty="0" err="1"/>
              <a:t>on-line</a:t>
            </a:r>
            <a:r>
              <a:rPr lang="pl-PL" dirty="0"/>
              <a:t>,</a:t>
            </a:r>
          </a:p>
          <a:p>
            <a:r>
              <a:rPr lang="pl-PL" dirty="0"/>
              <a:t>metody motywowania wszystkich uczniów do czytania lektur,</a:t>
            </a:r>
          </a:p>
          <a:p>
            <a:r>
              <a:rPr lang="pl-PL" dirty="0"/>
              <a:t>pomysły na omówienia lektur,</a:t>
            </a:r>
          </a:p>
          <a:p>
            <a:r>
              <a:rPr lang="pl-PL" dirty="0"/>
              <a:t>gry klasowe,</a:t>
            </a:r>
          </a:p>
          <a:p>
            <a:r>
              <a:rPr lang="pl-PL" dirty="0"/>
              <a:t>aplikacje internetowe (np. podczas nauki ortografii)</a:t>
            </a:r>
          </a:p>
          <a:p>
            <a:r>
              <a:rPr lang="pl-PL" dirty="0"/>
              <a:t>tworzenie </a:t>
            </a:r>
            <a:r>
              <a:rPr lang="pl-PL" dirty="0" err="1"/>
              <a:t>lapbooków</a:t>
            </a:r>
            <a:r>
              <a:rPr lang="pl-PL" dirty="0"/>
              <a:t>.</a:t>
            </a:r>
          </a:p>
          <a:p>
            <a:pPr>
              <a:buNone/>
            </a:pP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85962"/>
          </a:xfrm>
        </p:spPr>
        <p:txBody>
          <a:bodyPr>
            <a:normAutofit/>
          </a:bodyPr>
          <a:lstStyle/>
          <a:p>
            <a:r>
              <a:rPr lang="pl-PL" sz="3200" dirty="0"/>
              <a:t>Nauczyciele ocenili działalność sieci humanistów.</a:t>
            </a:r>
            <a:endParaRPr lang="pl-PL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260600"/>
            <a:ext cx="10972800" cy="391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Jakie rozwiązania/ pomysły z pracy sieci zamierzasz wdrożyć?</a:t>
            </a:r>
          </a:p>
          <a:p>
            <a:r>
              <a:rPr lang="pl-PL" dirty="0"/>
              <a:t>sposób oceniania prac pisemnych, </a:t>
            </a:r>
          </a:p>
          <a:p>
            <a:r>
              <a:rPr lang="pl-PL" dirty="0"/>
              <a:t>korzystanie z możliwości technologii informacyjno-komunikacyjnych,</a:t>
            </a:r>
          </a:p>
          <a:p>
            <a:r>
              <a:rPr lang="pl-PL" dirty="0"/>
              <a:t>pomysły na omawianie lektur,</a:t>
            </a:r>
          </a:p>
          <a:p>
            <a:r>
              <a:rPr lang="pl-PL" dirty="0"/>
              <a:t>metodę „gorące krzesło”,</a:t>
            </a:r>
          </a:p>
          <a:p>
            <a:r>
              <a:rPr lang="pl-PL" dirty="0"/>
              <a:t>różnorodne rozwiązania metodyczne (karty </a:t>
            </a:r>
            <a:r>
              <a:rPr lang="pl-PL" dirty="0" err="1"/>
              <a:t>Dixit</a:t>
            </a:r>
            <a:r>
              <a:rPr lang="pl-PL" dirty="0"/>
              <a:t>, </a:t>
            </a:r>
            <a:r>
              <a:rPr lang="pl-PL" dirty="0" err="1"/>
              <a:t>escape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, poezja „z odzysku”),</a:t>
            </a:r>
          </a:p>
          <a:p>
            <a:r>
              <a:rPr lang="pl-PL" dirty="0"/>
              <a:t>pomysł na wycieczkę do telewizji i radia,</a:t>
            </a:r>
          </a:p>
          <a:p>
            <a:r>
              <a:rPr lang="pl-PL" dirty="0"/>
              <a:t>wykorzystanie aplikacji internetowych.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85962"/>
          </a:xfrm>
        </p:spPr>
        <p:txBody>
          <a:bodyPr>
            <a:normAutofit/>
          </a:bodyPr>
          <a:lstStyle/>
          <a:p>
            <a:r>
              <a:rPr lang="pl-PL" sz="3200" dirty="0"/>
              <a:t>Nauczyciele ocenili działalność sieci humanistów.</a:t>
            </a:r>
            <a:endParaRPr lang="pl-PL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2590800"/>
            <a:ext cx="10390188" cy="3530600"/>
          </a:xfrm>
        </p:spPr>
        <p:txBody>
          <a:bodyPr>
            <a:normAutofit/>
          </a:bodyPr>
          <a:lstStyle/>
          <a:p>
            <a:pPr algn="r">
              <a:buNone/>
            </a:pPr>
            <a:br>
              <a:rPr lang="pl-PL" sz="4400" b="1" dirty="0"/>
            </a:br>
            <a:r>
              <a:rPr lang="pl-PL" sz="4400" b="1" dirty="0"/>
              <a:t>Dziękuję z owocną współpracę, </a:t>
            </a:r>
            <a:br>
              <a:rPr lang="pl-PL" sz="4400" b="1" dirty="0"/>
            </a:br>
            <a:r>
              <a:rPr lang="pl-PL" sz="4400" b="1" dirty="0"/>
              <a:t>   </a:t>
            </a:r>
            <a:r>
              <a:rPr lang="pl-PL" sz="4000" b="1" dirty="0"/>
              <a:t>Joanna Majchrzak-Broda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8466" y="5651500"/>
            <a:ext cx="8534400" cy="753468"/>
          </a:xfrm>
        </p:spPr>
        <p:txBody>
          <a:bodyPr>
            <a:normAutofit fontScale="90000"/>
          </a:bodyPr>
          <a:lstStyle/>
          <a:p>
            <a:br>
              <a:rPr lang="pl-PL" altLang="pl-PL" b="1" dirty="0"/>
            </a:br>
            <a:br>
              <a:rPr lang="pl-PL" alt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99655" y="786998"/>
            <a:ext cx="8165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F0"/>
                </a:solidFill>
              </a:rPr>
              <a:t>Poradnia Psychologiczno Pedagogiczna nr 2</a:t>
            </a:r>
            <a:br>
              <a:rPr lang="pl-PL" b="1" dirty="0">
                <a:solidFill>
                  <a:srgbClr val="00B0F0"/>
                </a:solidFill>
              </a:rPr>
            </a:br>
            <a:r>
              <a:rPr lang="pl-PL" b="1" dirty="0">
                <a:solidFill>
                  <a:srgbClr val="00B0F0"/>
                </a:solidFill>
              </a:rPr>
              <a:t>ul. Siewna 23d Kraków</a:t>
            </a:r>
            <a:br>
              <a:rPr lang="pl-PL" b="1" dirty="0">
                <a:solidFill>
                  <a:srgbClr val="00B0F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„Wspomaganie rozwoju szkół w Gminie Miejskiej Kraków”</a:t>
            </a:r>
          </a:p>
          <a:p>
            <a:pPr algn="ctr"/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raz 4" descr="Skan_20181125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2" y="2928110"/>
            <a:ext cx="1597155" cy="19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8512" y="1683935"/>
            <a:ext cx="10443135" cy="39300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Spotkania  z koordynatorem. 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spotkania z koordynatorem - w sumie 16 godzin). </a:t>
            </a:r>
          </a:p>
          <a:p>
            <a:pPr>
              <a:lnSpc>
                <a:spcPct val="150000"/>
              </a:lnSpc>
              <a:defRPr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Szkolenia prowadzone przez ekspertów 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szkolenia - w sumie 17 godzin, w tym szkolenie TIK).</a:t>
            </a:r>
          </a:p>
          <a:p>
            <a:pPr>
              <a:lnSpc>
                <a:spcPct val="150000"/>
              </a:lnSpc>
              <a:defRPr/>
            </a:pP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Działania podejmowane w CHMURZE.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8512" y="176868"/>
            <a:ext cx="10777985" cy="1507067"/>
          </a:xfrm>
        </p:spPr>
        <p:txBody>
          <a:bodyPr>
            <a:normAutofit/>
          </a:bodyPr>
          <a:lstStyle/>
          <a:p>
            <a:pPr algn="ctr"/>
            <a:r>
              <a:rPr lang="pl-PL" altLang="pl-PL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pracy </a:t>
            </a:r>
            <a:r>
              <a:rPr lang="pl-PL" altLang="pl-PL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altLang="pl-PL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kwietnia do grudnia 2018 r. : </a:t>
            </a:r>
            <a:br>
              <a:rPr lang="pl-PL" altLang="pl-PL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h spotkań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9" y="176868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5900" y="1481329"/>
            <a:ext cx="119761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500" dirty="0"/>
              <a:t>Spotkania prowadzone przez koordynatora (16h)</a:t>
            </a:r>
          </a:p>
          <a:p>
            <a:r>
              <a:rPr lang="pl-PL" sz="2500" dirty="0"/>
              <a:t>kwiecień – spotkanie diagnostyczne</a:t>
            </a:r>
          </a:p>
          <a:p>
            <a:r>
              <a:rPr lang="pl-PL" sz="2500" dirty="0"/>
              <a:t>maj i listopad – dzielenie się wiedzą</a:t>
            </a:r>
          </a:p>
          <a:p>
            <a:r>
              <a:rPr lang="pl-PL" sz="2500" dirty="0"/>
              <a:t>grudzień – spotkanie ewaluacyjne</a:t>
            </a:r>
          </a:p>
          <a:p>
            <a:pPr>
              <a:buNone/>
            </a:pPr>
            <a:endParaRPr lang="pl-PL" sz="2500" dirty="0"/>
          </a:p>
          <a:p>
            <a:pPr>
              <a:buNone/>
            </a:pPr>
            <a:r>
              <a:rPr lang="pl-PL" sz="2500" dirty="0"/>
              <a:t>Spotkania prowadzone przez ekspertów</a:t>
            </a:r>
          </a:p>
          <a:p>
            <a:r>
              <a:rPr lang="pl-PL" sz="2500" dirty="0"/>
              <a:t>21 maja lub 5 czerwca – p. Marianna </a:t>
            </a:r>
            <a:r>
              <a:rPr lang="pl-PL" sz="2500" dirty="0" err="1"/>
              <a:t>Jarguz-Cholewa</a:t>
            </a:r>
            <a:r>
              <a:rPr lang="pl-PL" sz="2500" dirty="0"/>
              <a:t> (szkolenie TIK) – 5h</a:t>
            </a:r>
          </a:p>
          <a:p>
            <a:r>
              <a:rPr lang="pl-PL" sz="2500" dirty="0"/>
              <a:t>24 września – p. Maria </a:t>
            </a:r>
            <a:r>
              <a:rPr lang="pl-PL" sz="2500" dirty="0" err="1"/>
              <a:t>Michlowicz</a:t>
            </a:r>
            <a:r>
              <a:rPr lang="pl-PL" sz="2500" dirty="0"/>
              <a:t> (o egzaminie ósmoklasisty) – 4h</a:t>
            </a:r>
          </a:p>
          <a:p>
            <a:r>
              <a:rPr lang="pl-PL" sz="2500" dirty="0"/>
              <a:t>15 października i 29 października – p. dr Agnieszka Kania (indywidualizowanie procesu kształcenia) – 2x4h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spotkań od kwietnia do grudnia 2018 r.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Spotkanie diagnostyczne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23 kwietnia 2018 r.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764" y="1481138"/>
            <a:ext cx="339447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Przedstawiamy nasze zasoby.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2460855"/>
            <a:ext cx="5372031" cy="3615267"/>
          </a:xfrm>
        </p:spPr>
        <p:txBody>
          <a:bodyPr>
            <a:normAutofit/>
          </a:bodyPr>
          <a:lstStyle/>
          <a:p>
            <a:r>
              <a:rPr lang="pl-PL" altLang="pl-PL" sz="3600" b="1" dirty="0"/>
              <a:t>Wiedza</a:t>
            </a:r>
          </a:p>
          <a:p>
            <a:pPr marL="0" indent="0">
              <a:buNone/>
            </a:pPr>
            <a:endParaRPr lang="pl-PL" altLang="pl-PL" sz="1000" b="1" dirty="0"/>
          </a:p>
          <a:p>
            <a:r>
              <a:rPr lang="pl-PL" altLang="pl-PL" sz="3600" b="1" dirty="0"/>
              <a:t>Umiejętności</a:t>
            </a:r>
          </a:p>
          <a:p>
            <a:endParaRPr lang="pl-PL" altLang="pl-PL" sz="1000" b="1" dirty="0"/>
          </a:p>
          <a:p>
            <a:r>
              <a:rPr lang="pl-PL" altLang="pl-PL" sz="3600" b="1" dirty="0"/>
              <a:t>Emocje</a:t>
            </a:r>
          </a:p>
          <a:p>
            <a:pPr marL="0" indent="0">
              <a:buNone/>
            </a:pPr>
            <a:endParaRPr lang="pl-PL" sz="1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9343" y="495301"/>
            <a:ext cx="8534400" cy="1602118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/>
              <a:t>Mój uczeń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78" y="2110328"/>
            <a:ext cx="3816427" cy="38164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7808">
            <a:off x="4032196" y="2893873"/>
            <a:ext cx="4048095" cy="3718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3024">
            <a:off x="5195250" y="3704222"/>
            <a:ext cx="2316681" cy="4450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0236">
            <a:off x="5204226" y="3770157"/>
            <a:ext cx="2822693" cy="188382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9854">
            <a:off x="4359180" y="4211942"/>
            <a:ext cx="4338197" cy="6645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76" y="103283"/>
            <a:ext cx="10486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Opisujemy swoich uczniów.</a:t>
            </a:r>
          </a:p>
        </p:txBody>
      </p:sp>
      <p:pic>
        <p:nvPicPr>
          <p:cNvPr id="4" name="Symbol zastępczy zawartości 3" descr="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824633" y="1444625"/>
            <a:ext cx="2956322" cy="3941763"/>
          </a:xfrm>
        </p:spPr>
      </p:pic>
      <p:pic>
        <p:nvPicPr>
          <p:cNvPr id="9" name="Symbol zastępczy zawartości 8" descr="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9458" y="1444625"/>
            <a:ext cx="2956322" cy="3941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</TotalTime>
  <Words>862</Words>
  <Application>Microsoft Office PowerPoint</Application>
  <PresentationFormat>Panoramiczny</PresentationFormat>
  <Paragraphs>177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 SIEĆ HUMANISTÓW</vt:lpstr>
      <vt:lpstr>Prezentacja programu PowerPoint</vt:lpstr>
      <vt:lpstr>Sieci współpracy i samokształcenia </vt:lpstr>
      <vt:lpstr>Formy pracy od kwietnia do grudnia 2018 r. :  33 h spotkań</vt:lpstr>
      <vt:lpstr>Plan spotkań od kwietnia do grudnia 2018 r.</vt:lpstr>
      <vt:lpstr>Spotkanie diagnostyczne   23 kwietnia 2018 r. </vt:lpstr>
      <vt:lpstr>Przedstawiamy nasze zasoby.</vt:lpstr>
      <vt:lpstr>Mój uczeń</vt:lpstr>
      <vt:lpstr>Opisujemy swoich uczniów.</vt:lpstr>
      <vt:lpstr>Opisujemy swoich uczniów.</vt:lpstr>
      <vt:lpstr>TWORZYMY MATRYCĘ EISENHOWERA</vt:lpstr>
      <vt:lpstr>WYŁONIENIE I ROZWIĄZANIE  JEDNEGO PROBLEMU</vt:lpstr>
      <vt:lpstr>Głosujemy – wybieramy temat wiodący.</vt:lpstr>
      <vt:lpstr>Spotkanie sieci   14 maja 2018 r. </vt:lpstr>
      <vt:lpstr>O poezji z wykorzystaniem prezentacji multimedialnej i zdjęć  Wisława Szymborska Schyłek wieku</vt:lpstr>
      <vt:lpstr>O poezji metodą ekspercką Julian Tuwim Czereśnie</vt:lpstr>
      <vt:lpstr>O poezji metodą myślących kapeluszy Stanisław Barańczak  NN próbuje sobie przypomnieć słowa modlitwy</vt:lpstr>
      <vt:lpstr>Opracowujemy zadania do lektur (Pan Tadeusz, Quo vadis)                      z wykorzystaniem metody eksperckiej i metody myślących kapeluszy.</vt:lpstr>
      <vt:lpstr>Opracowujemy zadania do lektur (Pan Tadeusz, Quo vadis)                      z wykorzystaniem metody eksperckiej i metody myślących kapeluszy.</vt:lpstr>
      <vt:lpstr>21 maja i 5 czerwca  szkolenie eksperckie</vt:lpstr>
      <vt:lpstr>Dysk Google – praca w chmurze prowadząca – p. Marianna Jarguz-Cholewa</vt:lpstr>
      <vt:lpstr>24 września szkolenie eksperckie</vt:lpstr>
      <vt:lpstr>Egzamin ósmoklasisty prowadząca – p. Maria Michlowicz</vt:lpstr>
      <vt:lpstr>Szkolenie – Egzamin osmoklasisty</vt:lpstr>
      <vt:lpstr>Analizujemy arkusz egzaminacyjny</vt:lpstr>
      <vt:lpstr>Analizujemy różne typy zadań</vt:lpstr>
      <vt:lpstr>15 października, 29 października szkolenie eksperckie</vt:lpstr>
      <vt:lpstr>Indywidualizowanie procesu nauczania sposobem motywowania uczniów do efektywnej pracy prowadząca – dr Agnieszka Kania</vt:lpstr>
      <vt:lpstr>Indywidualizowanie procesu nauczania sposobem motywowania uczniów do efektywnej pracy prowadząca – dr Agnieszka Kania</vt:lpstr>
      <vt:lpstr>Aktywnie pracujemy – „odczarowujemy” indywidualizację nauczania</vt:lpstr>
      <vt:lpstr>Bierzemy udział w dyskusji na temat indywidualizacji nauczania</vt:lpstr>
      <vt:lpstr>Spotkanie sieci   19 listopada 2018 r. </vt:lpstr>
      <vt:lpstr>Dzielimy się swoimi pomysłami!</vt:lpstr>
      <vt:lpstr>Nauczyciele zaprezentowali innowacyjne formy pracy z wykorzystaniem indywidualizacji i metod aktywizujących.</vt:lpstr>
      <vt:lpstr>Spotkanie sieci   4 grudnia 2018 r. </vt:lpstr>
      <vt:lpstr>Nauczyciele ocenili działalność sieci humanistów.</vt:lpstr>
      <vt:lpstr>Nauczyciele ocenili działalność sieci humanistów.</vt:lpstr>
      <vt:lpstr>Nauczyciele ocenili działalność sieci humanistów.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Pierwsze spotkanie  SIECI edukacji elementarnej</dc:title>
  <dc:creator>e440</dc:creator>
  <cp:lastModifiedBy>Renata</cp:lastModifiedBy>
  <cp:revision>33</cp:revision>
  <dcterms:created xsi:type="dcterms:W3CDTF">2017-06-06T20:36:43Z</dcterms:created>
  <dcterms:modified xsi:type="dcterms:W3CDTF">2019-01-29T20:45:59Z</dcterms:modified>
</cp:coreProperties>
</file>